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6"/>
  </p:notesMasterIdLst>
  <p:sldIdLst>
    <p:sldId id="294" r:id="rId2"/>
    <p:sldId id="295" r:id="rId3"/>
    <p:sldId id="363" r:id="rId4"/>
    <p:sldId id="296" r:id="rId5"/>
    <p:sldId id="364" r:id="rId6"/>
    <p:sldId id="369" r:id="rId7"/>
    <p:sldId id="365" r:id="rId8"/>
    <p:sldId id="371" r:id="rId9"/>
    <p:sldId id="366" r:id="rId10"/>
    <p:sldId id="368" r:id="rId11"/>
    <p:sldId id="466" r:id="rId12"/>
    <p:sldId id="468" r:id="rId13"/>
    <p:sldId id="367" r:id="rId14"/>
    <p:sldId id="293" r:id="rId15"/>
    <p:sldId id="480" r:id="rId16"/>
    <p:sldId id="481" r:id="rId17"/>
    <p:sldId id="482" r:id="rId18"/>
    <p:sldId id="483" r:id="rId19"/>
    <p:sldId id="484" r:id="rId20"/>
    <p:sldId id="485" r:id="rId21"/>
    <p:sldId id="486" r:id="rId22"/>
    <p:sldId id="487" r:id="rId23"/>
    <p:sldId id="287" r:id="rId24"/>
    <p:sldId id="474" r:id="rId25"/>
    <p:sldId id="475" r:id="rId26"/>
    <p:sldId id="476" r:id="rId27"/>
    <p:sldId id="477" r:id="rId28"/>
    <p:sldId id="478" r:id="rId29"/>
    <p:sldId id="479" r:id="rId30"/>
    <p:sldId id="357" r:id="rId31"/>
    <p:sldId id="488" r:id="rId32"/>
    <p:sldId id="489" r:id="rId33"/>
    <p:sldId id="490" r:id="rId34"/>
    <p:sldId id="491" r:id="rId35"/>
    <p:sldId id="492" r:id="rId36"/>
    <p:sldId id="493" r:id="rId37"/>
    <p:sldId id="494" r:id="rId38"/>
    <p:sldId id="495" r:id="rId39"/>
    <p:sldId id="317" r:id="rId40"/>
    <p:sldId id="469" r:id="rId41"/>
    <p:sldId id="470" r:id="rId42"/>
    <p:sldId id="471" r:id="rId43"/>
    <p:sldId id="472" r:id="rId44"/>
    <p:sldId id="473" r:id="rId45"/>
    <p:sldId id="361" r:id="rId46"/>
    <p:sldId id="359" r:id="rId47"/>
    <p:sldId id="389" r:id="rId48"/>
    <p:sldId id="496" r:id="rId49"/>
    <p:sldId id="497" r:id="rId50"/>
    <p:sldId id="498" r:id="rId51"/>
    <p:sldId id="499" r:id="rId52"/>
    <p:sldId id="500" r:id="rId53"/>
    <p:sldId id="501" r:id="rId54"/>
    <p:sldId id="502" r:id="rId55"/>
    <p:sldId id="503" r:id="rId56"/>
    <p:sldId id="504" r:id="rId57"/>
    <p:sldId id="505" r:id="rId58"/>
    <p:sldId id="506" r:id="rId59"/>
    <p:sldId id="507" r:id="rId60"/>
    <p:sldId id="508" r:id="rId61"/>
    <p:sldId id="509" r:id="rId62"/>
    <p:sldId id="510" r:id="rId63"/>
    <p:sldId id="511" r:id="rId64"/>
    <p:sldId id="512" r:id="rId65"/>
    <p:sldId id="390" r:id="rId66"/>
    <p:sldId id="513" r:id="rId67"/>
    <p:sldId id="514" r:id="rId68"/>
    <p:sldId id="515" r:id="rId69"/>
    <p:sldId id="516" r:id="rId70"/>
    <p:sldId id="517" r:id="rId71"/>
    <p:sldId id="518" r:id="rId72"/>
    <p:sldId id="519" r:id="rId73"/>
    <p:sldId id="520" r:id="rId74"/>
    <p:sldId id="521" r:id="rId75"/>
    <p:sldId id="522" r:id="rId76"/>
    <p:sldId id="523" r:id="rId77"/>
    <p:sldId id="524" r:id="rId78"/>
    <p:sldId id="525" r:id="rId79"/>
    <p:sldId id="526" r:id="rId80"/>
    <p:sldId id="527" r:id="rId81"/>
    <p:sldId id="528" r:id="rId82"/>
    <p:sldId id="529" r:id="rId83"/>
    <p:sldId id="530" r:id="rId84"/>
    <p:sldId id="531" r:id="rId85"/>
    <p:sldId id="532" r:id="rId86"/>
    <p:sldId id="533" r:id="rId87"/>
    <p:sldId id="534" r:id="rId88"/>
    <p:sldId id="535" r:id="rId89"/>
    <p:sldId id="536" r:id="rId90"/>
    <p:sldId id="537" r:id="rId91"/>
    <p:sldId id="538" r:id="rId92"/>
    <p:sldId id="539" r:id="rId93"/>
    <p:sldId id="540" r:id="rId94"/>
    <p:sldId id="541" r:id="rId95"/>
    <p:sldId id="542" r:id="rId96"/>
    <p:sldId id="391" r:id="rId97"/>
    <p:sldId id="563" r:id="rId98"/>
    <p:sldId id="564" r:id="rId99"/>
    <p:sldId id="565" r:id="rId100"/>
    <p:sldId id="566" r:id="rId101"/>
    <p:sldId id="567" r:id="rId102"/>
    <p:sldId id="568" r:id="rId103"/>
    <p:sldId id="569" r:id="rId104"/>
    <p:sldId id="570" r:id="rId105"/>
    <p:sldId id="571" r:id="rId106"/>
    <p:sldId id="572" r:id="rId107"/>
    <p:sldId id="573" r:id="rId108"/>
    <p:sldId id="574" r:id="rId109"/>
    <p:sldId id="575" r:id="rId110"/>
    <p:sldId id="576" r:id="rId111"/>
    <p:sldId id="577" r:id="rId112"/>
    <p:sldId id="578" r:id="rId113"/>
    <p:sldId id="579" r:id="rId114"/>
    <p:sldId id="580" r:id="rId115"/>
    <p:sldId id="581" r:id="rId116"/>
    <p:sldId id="582" r:id="rId117"/>
    <p:sldId id="583" r:id="rId118"/>
    <p:sldId id="584" r:id="rId119"/>
    <p:sldId id="585" r:id="rId120"/>
    <p:sldId id="586" r:id="rId121"/>
    <p:sldId id="587" r:id="rId122"/>
    <p:sldId id="588" r:id="rId123"/>
    <p:sldId id="589" r:id="rId124"/>
    <p:sldId id="590" r:id="rId125"/>
    <p:sldId id="591" r:id="rId126"/>
    <p:sldId id="592" r:id="rId127"/>
    <p:sldId id="593" r:id="rId128"/>
    <p:sldId id="594" r:id="rId129"/>
    <p:sldId id="595" r:id="rId130"/>
    <p:sldId id="596" r:id="rId131"/>
    <p:sldId id="597" r:id="rId132"/>
    <p:sldId id="598" r:id="rId133"/>
    <p:sldId id="599" r:id="rId134"/>
    <p:sldId id="392" r:id="rId135"/>
    <p:sldId id="543" r:id="rId136"/>
    <p:sldId id="544" r:id="rId137"/>
    <p:sldId id="545" r:id="rId138"/>
    <p:sldId id="546" r:id="rId139"/>
    <p:sldId id="547" r:id="rId140"/>
    <p:sldId id="548" r:id="rId141"/>
    <p:sldId id="549" r:id="rId142"/>
    <p:sldId id="550" r:id="rId143"/>
    <p:sldId id="551" r:id="rId144"/>
    <p:sldId id="552" r:id="rId145"/>
    <p:sldId id="553" r:id="rId146"/>
    <p:sldId id="554" r:id="rId147"/>
    <p:sldId id="555" r:id="rId148"/>
    <p:sldId id="556" r:id="rId149"/>
    <p:sldId id="557" r:id="rId150"/>
    <p:sldId id="558" r:id="rId151"/>
    <p:sldId id="559" r:id="rId152"/>
    <p:sldId id="560" r:id="rId153"/>
    <p:sldId id="561" r:id="rId154"/>
    <p:sldId id="562" r:id="rId1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5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5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mntoms/" TargetMode="Externa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7.png"/><Relationship Id="rId7" Type="http://schemas.openxmlformats.org/officeDocument/2006/relationships/image" Target="../media/image6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39.png"/><Relationship Id="rId7" Type="http://schemas.openxmlformats.org/officeDocument/2006/relationships/image" Target="../media/image8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39.png"/><Relationship Id="rId4" Type="http://schemas.openxmlformats.org/officeDocument/2006/relationships/image" Target="../media/image87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39.png"/><Relationship Id="rId4" Type="http://schemas.openxmlformats.org/officeDocument/2006/relationships/image" Target="../media/image8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 </a:t>
            </a:r>
            <a:r>
              <a:rPr lang="ko-KR" altLang="en-US" dirty="0"/>
              <a:t>설계 초안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9" y="1035369"/>
            <a:ext cx="8371417" cy="563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5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27018172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768090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회원가입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회원가입 폼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74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75196758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663792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회원가입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완료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65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67696382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518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2200962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2200961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615632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625695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301964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58421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3019644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3019644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580667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6672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8111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72752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30433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445256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30433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84041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967315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세미나등록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등록 폼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5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17584580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193459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세미나 등록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완료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39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9420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9863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9863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368143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596991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596991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566989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584826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579366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578530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63790913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68080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458586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세미나등록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등록 폼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11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73389156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736321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세미나 등록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등록 완료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14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39329478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002960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err="1" smtClean="0">
                <a:solidFill>
                  <a:schemeClr val="bg1"/>
                </a:solidFill>
              </a:rPr>
              <a:t>메인화면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38108512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11168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세미나 예약 리스트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12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16716882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899192240"/>
              </p:ext>
            </p:extLst>
          </p:nvPr>
        </p:nvGraphicFramePr>
        <p:xfrm>
          <a:off x="1828800" y="151503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호스트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831835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세미나 예약 리스트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조회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호스트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4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78934613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475816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세미나 예약 리스트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조회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게스트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41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진행 현황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7508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76420951"/>
              </p:ext>
            </p:extLst>
          </p:nvPr>
        </p:nvGraphicFramePr>
        <p:xfrm>
          <a:off x="8809515" y="3206119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248305"/>
              </p:ext>
            </p:extLst>
          </p:nvPr>
        </p:nvGraphicFramePr>
        <p:xfrm>
          <a:off x="9028758" y="197270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err="1" smtClean="0">
                <a:solidFill>
                  <a:schemeClr val="bg1"/>
                </a:solidFill>
              </a:rPr>
              <a:t>밋업</a:t>
            </a:r>
            <a:r>
              <a:rPr lang="ko-KR" altLang="en-US" dirty="0" smtClean="0">
                <a:solidFill>
                  <a:schemeClr val="bg1"/>
                </a:solidFill>
              </a:rPr>
              <a:t> 예약 리스트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43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84269297"/>
              </p:ext>
            </p:extLst>
          </p:nvPr>
        </p:nvGraphicFramePr>
        <p:xfrm>
          <a:off x="8894182" y="29881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037255"/>
              </p:ext>
            </p:extLst>
          </p:nvPr>
        </p:nvGraphicFramePr>
        <p:xfrm>
          <a:off x="9088025" y="19723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err="1" smtClean="0">
                <a:solidFill>
                  <a:schemeClr val="bg1"/>
                </a:solidFill>
              </a:rPr>
              <a:t>밋업</a:t>
            </a:r>
            <a:r>
              <a:rPr lang="ko-KR" altLang="en-US" dirty="0" smtClean="0">
                <a:solidFill>
                  <a:schemeClr val="bg1"/>
                </a:solidFill>
              </a:rPr>
              <a:t> 예약 리스트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조회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13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986510259"/>
              </p:ext>
            </p:extLst>
          </p:nvPr>
        </p:nvGraphicFramePr>
        <p:xfrm>
          <a:off x="8809514" y="2687466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862196"/>
              </p:ext>
            </p:extLst>
          </p:nvPr>
        </p:nvGraphicFramePr>
        <p:xfrm>
          <a:off x="9020291" y="173196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문의사항 관리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1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77937914"/>
              </p:ext>
            </p:extLst>
          </p:nvPr>
        </p:nvGraphicFramePr>
        <p:xfrm>
          <a:off x="8758715" y="3219148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346545"/>
              </p:ext>
            </p:extLst>
          </p:nvPr>
        </p:nvGraphicFramePr>
        <p:xfrm>
          <a:off x="8961025" y="197343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문의사항 관리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문의한 것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조회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56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44879841"/>
              </p:ext>
            </p:extLst>
          </p:nvPr>
        </p:nvGraphicFramePr>
        <p:xfrm>
          <a:off x="8868782" y="306508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91120" y="3777982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960621"/>
              </p:ext>
            </p:extLst>
          </p:nvPr>
        </p:nvGraphicFramePr>
        <p:xfrm>
          <a:off x="8969492" y="2069693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문의사항 관리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문의 받은 것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리스트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65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5443" y="1374813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828145901"/>
              </p:ext>
            </p:extLst>
          </p:nvPr>
        </p:nvGraphicFramePr>
        <p:xfrm>
          <a:off x="8885716" y="3073425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76617"/>
              </p:ext>
            </p:extLst>
          </p:nvPr>
        </p:nvGraphicFramePr>
        <p:xfrm>
          <a:off x="9079558" y="1991960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문의사항 관리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문의 받은 것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상세 조회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46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14550229"/>
              </p:ext>
            </p:extLst>
          </p:nvPr>
        </p:nvGraphicFramePr>
        <p:xfrm>
          <a:off x="8767182" y="306592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342524"/>
              </p:ext>
            </p:extLst>
          </p:nvPr>
        </p:nvGraphicFramePr>
        <p:xfrm>
          <a:off x="8961025" y="162768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이용후기 관리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35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98491431"/>
              </p:ext>
            </p:extLst>
          </p:nvPr>
        </p:nvGraphicFramePr>
        <p:xfrm>
          <a:off x="8919582" y="3201506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24170"/>
              </p:ext>
            </p:extLst>
          </p:nvPr>
        </p:nvGraphicFramePr>
        <p:xfrm>
          <a:off x="9062625" y="220658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이용후기 관리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95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97733428"/>
              </p:ext>
            </p:extLst>
          </p:nvPr>
        </p:nvGraphicFramePr>
        <p:xfrm>
          <a:off x="8826450" y="2476065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159978"/>
              </p:ext>
            </p:extLst>
          </p:nvPr>
        </p:nvGraphicFramePr>
        <p:xfrm>
          <a:off x="9088025" y="1402546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메인 화면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86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48894099"/>
              </p:ext>
            </p:extLst>
          </p:nvPr>
        </p:nvGraphicFramePr>
        <p:xfrm>
          <a:off x="8699449" y="338556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306" y="2082613"/>
            <a:ext cx="1541929" cy="886378"/>
            <a:chOff x="5585012" y="2095495"/>
            <a:chExt cx="1541929" cy="886378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308435"/>
              </p:ext>
            </p:extLst>
          </p:nvPr>
        </p:nvGraphicFramePr>
        <p:xfrm>
          <a:off x="8935624" y="211420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세미나 예약 리스트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98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 현황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64" y="920750"/>
            <a:ext cx="8131549" cy="571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970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01971165"/>
              </p:ext>
            </p:extLst>
          </p:nvPr>
        </p:nvGraphicFramePr>
        <p:xfrm>
          <a:off x="8741782" y="3505079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350013"/>
              </p:ext>
            </p:extLst>
          </p:nvPr>
        </p:nvGraphicFramePr>
        <p:xfrm>
          <a:off x="8630824" y="231995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세미나 예약 리스트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호스트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조회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48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53679884"/>
              </p:ext>
            </p:extLst>
          </p:nvPr>
        </p:nvGraphicFramePr>
        <p:xfrm>
          <a:off x="8817981" y="335219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099863"/>
              </p:ext>
            </p:extLst>
          </p:nvPr>
        </p:nvGraphicFramePr>
        <p:xfrm>
          <a:off x="8723957" y="1985449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세미나 예약 리스트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게스트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조회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75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3589912"/>
              </p:ext>
            </p:extLst>
          </p:nvPr>
        </p:nvGraphicFramePr>
        <p:xfrm>
          <a:off x="8775649" y="346713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29993"/>
              </p:ext>
            </p:extLst>
          </p:nvPr>
        </p:nvGraphicFramePr>
        <p:xfrm>
          <a:off x="8723957" y="212590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err="1" smtClean="0">
                <a:solidFill>
                  <a:schemeClr val="bg1"/>
                </a:solidFill>
              </a:rPr>
              <a:t>밋업</a:t>
            </a:r>
            <a:r>
              <a:rPr lang="ko-KR" altLang="en-US" dirty="0" smtClean="0">
                <a:solidFill>
                  <a:schemeClr val="bg1"/>
                </a:solidFill>
              </a:rPr>
              <a:t> 예약 리스트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65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023873687"/>
              </p:ext>
            </p:extLst>
          </p:nvPr>
        </p:nvGraphicFramePr>
        <p:xfrm>
          <a:off x="8868781" y="347382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참여를 취소할 수도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09871" y="5414682"/>
              <a:ext cx="896658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0768"/>
              </p:ext>
            </p:extLst>
          </p:nvPr>
        </p:nvGraphicFramePr>
        <p:xfrm>
          <a:off x="8774757" y="19945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err="1" smtClean="0">
                <a:solidFill>
                  <a:schemeClr val="bg1"/>
                </a:solidFill>
              </a:rPr>
              <a:t>밋업</a:t>
            </a:r>
            <a:r>
              <a:rPr lang="ko-KR" altLang="en-US" dirty="0" smtClean="0">
                <a:solidFill>
                  <a:schemeClr val="bg1"/>
                </a:solidFill>
              </a:rPr>
              <a:t> 예약 리스트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3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06851223"/>
              </p:ext>
            </p:extLst>
          </p:nvPr>
        </p:nvGraphicFramePr>
        <p:xfrm>
          <a:off x="8741781" y="3197678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784624"/>
            <a:ext cx="1541929" cy="1314450"/>
            <a:chOff x="5272238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5857"/>
              </p:ext>
            </p:extLst>
          </p:nvPr>
        </p:nvGraphicFramePr>
        <p:xfrm>
          <a:off x="8690090" y="1635260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문의사항 관리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55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31819199"/>
              </p:ext>
            </p:extLst>
          </p:nvPr>
        </p:nvGraphicFramePr>
        <p:xfrm>
          <a:off x="8902648" y="322093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870689"/>
              </p:ext>
            </p:extLst>
          </p:nvPr>
        </p:nvGraphicFramePr>
        <p:xfrm>
          <a:off x="8766290" y="173981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문의사항 관리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문의한 것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상세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32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72153117"/>
              </p:ext>
            </p:extLst>
          </p:nvPr>
        </p:nvGraphicFramePr>
        <p:xfrm>
          <a:off x="8894182" y="3280785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692068"/>
            <a:ext cx="1541929" cy="1314450"/>
            <a:chOff x="5119833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971168"/>
              </p:ext>
            </p:extLst>
          </p:nvPr>
        </p:nvGraphicFramePr>
        <p:xfrm>
          <a:off x="8757824" y="2086278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80466" y="160866"/>
            <a:ext cx="6951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문의사항 관리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문의 받은 것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상세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96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983471465"/>
              </p:ext>
            </p:extLst>
          </p:nvPr>
        </p:nvGraphicFramePr>
        <p:xfrm>
          <a:off x="8834915" y="3311317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190047"/>
              </p:ext>
            </p:extLst>
          </p:nvPr>
        </p:nvGraphicFramePr>
        <p:xfrm>
          <a:off x="8774757" y="201997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80466" y="160866"/>
            <a:ext cx="6867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문의사항 관리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문의 받은 것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상세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18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6633811"/>
              </p:ext>
            </p:extLst>
          </p:nvPr>
        </p:nvGraphicFramePr>
        <p:xfrm>
          <a:off x="8860315" y="348000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0965" y="1801874"/>
              <a:ext cx="1541929" cy="880788"/>
              <a:chOff x="5585012" y="2095495"/>
              <a:chExt cx="1541929" cy="88078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165626"/>
              </p:ext>
            </p:extLst>
          </p:nvPr>
        </p:nvGraphicFramePr>
        <p:xfrm>
          <a:off x="8808624" y="215725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이용후기 관리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69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09672323"/>
              </p:ext>
            </p:extLst>
          </p:nvPr>
        </p:nvGraphicFramePr>
        <p:xfrm>
          <a:off x="8792581" y="3709128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055236"/>
              </p:ext>
            </p:extLst>
          </p:nvPr>
        </p:nvGraphicFramePr>
        <p:xfrm>
          <a:off x="8749357" y="1976893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이용후기 관리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후기등록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67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39606186"/>
              </p:ext>
            </p:extLst>
          </p:nvPr>
        </p:nvGraphicFramePr>
        <p:xfrm>
          <a:off x="8572093" y="3746330"/>
          <a:ext cx="3532000" cy="16521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179215"/>
              </p:ext>
            </p:extLst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363009"/>
              </p:ext>
            </p:extLst>
          </p:nvPr>
        </p:nvGraphicFramePr>
        <p:xfrm>
          <a:off x="8850957" y="2475531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관리자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관리자계정 관리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43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60448701"/>
              </p:ext>
            </p:extLst>
          </p:nvPr>
        </p:nvGraphicFramePr>
        <p:xfrm>
          <a:off x="8492753" y="3131446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11811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417437"/>
              </p:ext>
            </p:extLst>
          </p:nvPr>
        </p:nvGraphicFramePr>
        <p:xfrm>
          <a:off x="8740891" y="22586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918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20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관리자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관리자계정 관리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계정등록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49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96503080"/>
              </p:ext>
            </p:extLst>
          </p:nvPr>
        </p:nvGraphicFramePr>
        <p:xfrm>
          <a:off x="8509686" y="347439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940276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173383"/>
              </p:ext>
            </p:extLst>
          </p:nvPr>
        </p:nvGraphicFramePr>
        <p:xfrm>
          <a:off x="8757824" y="260773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관리자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관리자계정 관리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계정수정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30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7108896"/>
              </p:ext>
            </p:extLst>
          </p:nvPr>
        </p:nvGraphicFramePr>
        <p:xfrm>
          <a:off x="8535086" y="2810582"/>
          <a:ext cx="3532000" cy="1321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171273"/>
              </p:ext>
            </p:extLst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549848"/>
              </p:ext>
            </p:extLst>
          </p:nvPr>
        </p:nvGraphicFramePr>
        <p:xfrm>
          <a:off x="8783224" y="194392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hj_admin_semi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관리자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관리자계정 관리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계정수정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43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7085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41722181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707727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47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52985169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002792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207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</a:t>
            </a:r>
            <a:r>
              <a:rPr lang="ko-KR" altLang="en-US" dirty="0"/>
              <a:t>항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99998471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173953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9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66262629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608315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76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</a:t>
            </a:r>
            <a:r>
              <a:rPr lang="en-US" altLang="ko-KR" dirty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20029180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251142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995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</a:t>
            </a:r>
            <a:r>
              <a:rPr lang="en-US" altLang="ko-KR" dirty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16120930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640039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8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77742291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813660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209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34431012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933163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42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54922051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772000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501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30186974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540326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721987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28731395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7739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614442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3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675629115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529256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649404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11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37170414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059546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680428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22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42914123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810388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243517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772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16484028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319566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9663"/>
                <a:gridCol w="5216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1222"/>
                <a:gridCol w="5352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78355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119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4400" b="0"/>
              <a:t>메인페이지</a:t>
            </a:r>
            <a:r>
              <a:rPr lang="ko-KR" altLang="en-US" sz="2800" b="0"/>
              <a:t> </a:t>
            </a:r>
            <a:r>
              <a:rPr lang="en-US" altLang="ko-KR" sz="2800" b="0"/>
              <a:t>- HEADER</a:t>
            </a:r>
            <a:endParaRPr lang="ko-KR" altLang="en-US" sz="28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771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93977775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7309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212918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78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32833169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16063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973500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61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9355054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519878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319631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54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28348515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35131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481316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94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55371217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585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874898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614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b="0"/>
              <a:t>메인페이지</a:t>
            </a:r>
            <a:r>
              <a:rPr lang="ko-KR" altLang="en-US" sz="2400" b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3" y="3815353"/>
            <a:ext cx="7324725" cy="284531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118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6600" b="0"/>
              <a:t>메인페이지</a:t>
            </a:r>
            <a:r>
              <a:rPr lang="ko-KR" altLang="en-US" sz="4400" b="0"/>
              <a:t> </a:t>
            </a:r>
            <a:r>
              <a:rPr lang="en-US" altLang="ko-KR" sz="4400" b="0"/>
              <a:t>-  </a:t>
            </a:r>
            <a:r>
              <a:rPr lang="ko-KR" altLang="en-US" sz="4400" b="0"/>
              <a:t>컨텐츠</a:t>
            </a:r>
            <a:endParaRPr lang="ko-KR" altLang="en-US" sz="44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00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6600" b="0"/>
              <a:t>메인페이지</a:t>
            </a:r>
            <a:r>
              <a:rPr lang="ko-KR" altLang="en-US" sz="4400" b="0"/>
              <a:t> </a:t>
            </a:r>
            <a:r>
              <a:rPr lang="en-US" altLang="ko-KR" sz="4400" b="0"/>
              <a:t>-  </a:t>
            </a:r>
            <a:r>
              <a:rPr lang="en-US" altLang="ko-KR" sz="4400" b="0" smtClean="0"/>
              <a:t>Footer</a:t>
            </a:r>
            <a:endParaRPr lang="ko-KR" altLang="en-US" sz="44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965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6600" b="0"/>
              <a:t>로그인 페이지</a:t>
            </a:r>
            <a:r>
              <a:rPr lang="ko-KR" altLang="en-US" sz="4400" b="0"/>
              <a:t> </a:t>
            </a:r>
            <a:endParaRPr lang="ko-KR" altLang="en-US" sz="4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078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주제 </a:t>
            </a:r>
            <a:r>
              <a:rPr lang="ko-KR" altLang="en-US" sz="3200" dirty="0"/>
              <a:t>선정 이유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유저 </a:t>
            </a:r>
            <a:r>
              <a:rPr lang="ko-KR" altLang="en-US" sz="3200" dirty="0" err="1"/>
              <a:t>플로우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요구사항 정의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en-US" altLang="ko-KR" sz="3200" dirty="0" smtClean="0"/>
              <a:t>DB </a:t>
            </a:r>
            <a:r>
              <a:rPr lang="ko-KR" altLang="en-US" sz="3200" dirty="0" smtClean="0"/>
              <a:t>설계 초안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4400" b="0"/>
              <a:t>세미나존 </a:t>
            </a:r>
            <a:r>
              <a:rPr lang="ko-KR" altLang="en-US" sz="4400" b="0" smtClean="0"/>
              <a:t>정보</a:t>
            </a:r>
            <a:endParaRPr lang="ko-KR" altLang="en-US" sz="44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08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4400" b="0"/>
              <a:t>세미나존 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74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4400" b="0"/>
              <a:t>세미나존 후기 </a:t>
            </a:r>
            <a:r>
              <a:rPr lang="ko-KR" altLang="en-US" sz="4400" b="0" smtClean="0"/>
              <a:t>목록 </a:t>
            </a:r>
            <a:r>
              <a:rPr lang="en-US" altLang="ko-KR" sz="4400" b="0" smtClean="0"/>
              <a:t>-</a:t>
            </a:r>
            <a:r>
              <a:rPr lang="ko-KR" altLang="en-US" sz="4400" b="0" smtClean="0"/>
              <a:t>상세내용</a:t>
            </a:r>
            <a:endParaRPr lang="ko-KR" altLang="en-US" sz="44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90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/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324349" y="224186"/>
            <a:ext cx="350608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438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02649" y="253719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542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/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8344" y="230547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777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8091" y="273115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552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31601" y="273112"/>
            <a:ext cx="265329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sz="1500">
                <a:solidFill>
                  <a:srgbClr val="0070C0"/>
                </a:solidFill>
              </a:defRPr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예약 관리</a:t>
            </a:r>
            <a:endParaRPr lang="en-US" altLang="ko-KR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082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8509686" y="1277341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01410" y="226705"/>
            <a:ext cx="41312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sz="1500">
                <a:solidFill>
                  <a:srgbClr val="0070C0"/>
                </a:solidFill>
              </a:defRPr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예약 관리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modal3</a:t>
            </a:r>
          </a:p>
        </p:txBody>
      </p:sp>
    </p:spTree>
    <p:extLst>
      <p:ext uri="{BB962C8B-B14F-4D97-AF65-F5344CB8AC3E}">
        <p14:creationId xmlns:p14="http://schemas.microsoft.com/office/powerpoint/2010/main" val="82646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주제 선정 이</a:t>
            </a:r>
            <a:r>
              <a:rPr lang="ko-KR" altLang="en-US" b="1" dirty="0"/>
              <a:t>유</a:t>
            </a: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10381150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518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2200962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2200961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615632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625695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301964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58421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3019644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3019644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580667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6672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8111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72752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30433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445256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30433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84041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889008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세미나등록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등록 폼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2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67028117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703517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세미나 등록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완료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84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49629086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641144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err="1" smtClean="0">
                <a:solidFill>
                  <a:schemeClr val="bg1"/>
                </a:solidFill>
              </a:rPr>
              <a:t>메인화면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24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50592757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96568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세미나 예약 리스트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9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02598704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65395779"/>
              </p:ext>
            </p:extLst>
          </p:nvPr>
        </p:nvGraphicFramePr>
        <p:xfrm>
          <a:off x="1828800" y="151503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호스트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855149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세미나 예약 리스트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조회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호스트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37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68024953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078724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세미나 예약 리스트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조회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게스트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92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96854414"/>
              </p:ext>
            </p:extLst>
          </p:nvPr>
        </p:nvGraphicFramePr>
        <p:xfrm>
          <a:off x="8809515" y="3206119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654011"/>
              </p:ext>
            </p:extLst>
          </p:nvPr>
        </p:nvGraphicFramePr>
        <p:xfrm>
          <a:off x="9028758" y="197270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err="1" smtClean="0">
                <a:solidFill>
                  <a:schemeClr val="bg1"/>
                </a:solidFill>
              </a:rPr>
              <a:t>밋업</a:t>
            </a:r>
            <a:r>
              <a:rPr lang="ko-KR" altLang="en-US" dirty="0" smtClean="0">
                <a:solidFill>
                  <a:schemeClr val="bg1"/>
                </a:solidFill>
              </a:rPr>
              <a:t> 예약 리스트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73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62580267"/>
              </p:ext>
            </p:extLst>
          </p:nvPr>
        </p:nvGraphicFramePr>
        <p:xfrm>
          <a:off x="8894182" y="29881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947453"/>
              </p:ext>
            </p:extLst>
          </p:nvPr>
        </p:nvGraphicFramePr>
        <p:xfrm>
          <a:off x="9088025" y="19723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err="1" smtClean="0">
                <a:solidFill>
                  <a:schemeClr val="bg1"/>
                </a:solidFill>
              </a:rPr>
              <a:t>밋업</a:t>
            </a:r>
            <a:r>
              <a:rPr lang="ko-KR" altLang="en-US" dirty="0" smtClean="0">
                <a:solidFill>
                  <a:schemeClr val="bg1"/>
                </a:solidFill>
              </a:rPr>
              <a:t> 예약 리스트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조회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6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84180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선정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지식 공유에 대한 관심도 증가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관심사가 다양해짐에 따라 원하는 지식의 범위도 세분화 됨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세분화 된 개인의 관심사에 맞는 지식을 공유할 수 있는 세미나를 열고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그를 위한 장소 제공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모든 사람이 세미나의 주최자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참가자가 될 수 있는 </a:t>
            </a:r>
            <a:r>
              <a:rPr lang="ko-KR" altLang="en-US" sz="2400" dirty="0" err="1" smtClean="0"/>
              <a:t>밋업</a:t>
            </a:r>
            <a:r>
              <a:rPr lang="ko-KR" altLang="en-US" sz="2400" dirty="0" smtClean="0"/>
              <a:t> 기능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다뤄 본 적 없었던 예약 시스템을 구현해 보기 위한 프로젝트</a:t>
            </a:r>
            <a:endParaRPr lang="en-US" altLang="ko-KR" sz="2400" dirty="0" smtClean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796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37674877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677206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47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09985544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613711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02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25181257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613700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149976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428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31085015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65699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00058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71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96194183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17494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465360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91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이번 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이번 주 </a:t>
            </a:r>
            <a:r>
              <a:rPr lang="en-US" altLang="ko-KR" sz="2200" dirty="0" err="1" smtClean="0"/>
              <a:t>Feed</a:t>
            </a:r>
            <a:r>
              <a:rPr lang="en-US" altLang="ko-KR" sz="2200" dirty="0" err="1" smtClean="0"/>
              <a:t>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기능 정리 단계 주말간 </a:t>
            </a:r>
            <a:r>
              <a:rPr lang="ko-KR" altLang="en-US" sz="1800" dirty="0" err="1" smtClean="0"/>
              <a:t>디스코드를</a:t>
            </a:r>
            <a:r>
              <a:rPr lang="ko-KR" altLang="en-US" sz="1800" dirty="0" smtClean="0"/>
              <a:t> 활용해서 회의 진행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작업 중 이슈사항 발생 시 조원들과 공유하여 문제 해결할 수 있도록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데이터 베이스 설계를 조속히 할 수 있도록</a:t>
            </a: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작업 시 개선 사항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처음 계획에서 변경되는 사항이나 이슈사항이 발생하는 경우</a:t>
            </a:r>
            <a:endParaRPr lang="en-US" altLang="ko-KR" sz="1800" dirty="0" smtClean="0"/>
          </a:p>
          <a:p>
            <a:pPr marL="457200" lvl="1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깃헙</a:t>
            </a:r>
            <a:r>
              <a:rPr lang="ko-KR" altLang="en-US" sz="1800" dirty="0" smtClean="0"/>
              <a:t> 폴더 이슈사항 공유 파일 적극적으로 사용하기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조원들 모두 각자 </a:t>
            </a:r>
            <a:r>
              <a:rPr lang="en-US" altLang="ko-KR" sz="1800" dirty="0" smtClean="0"/>
              <a:t>ERD </a:t>
            </a:r>
            <a:r>
              <a:rPr lang="ko-KR" altLang="en-US" sz="1800" dirty="0" smtClean="0"/>
              <a:t>설계하여 회의를 통해 </a:t>
            </a:r>
            <a:r>
              <a:rPr lang="ko-KR" altLang="en-US" sz="1800" dirty="0" err="1" smtClean="0"/>
              <a:t>통합본</a:t>
            </a:r>
            <a:r>
              <a:rPr lang="ko-KR" altLang="en-US" sz="1800" dirty="0" smtClean="0"/>
              <a:t> 완성할 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웹 구현 작업 시작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4400" b="0"/>
              <a:t>메인페이지</a:t>
            </a:r>
            <a:r>
              <a:rPr lang="ko-KR" altLang="en-US" sz="2800" b="0"/>
              <a:t> </a:t>
            </a:r>
            <a:r>
              <a:rPr lang="en-US" altLang="ko-KR" sz="2800" b="0"/>
              <a:t>- HEADER</a:t>
            </a:r>
            <a:endParaRPr lang="ko-KR" altLang="en-US" sz="28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86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b="0"/>
              <a:t>메인페이지</a:t>
            </a:r>
            <a:r>
              <a:rPr lang="ko-KR" altLang="en-US" sz="2400" b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3" y="3815353"/>
            <a:ext cx="7324725" cy="284531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908910"/>
              </p:ext>
            </p:extLst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09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유저 </a:t>
            </a:r>
            <a:r>
              <a:rPr lang="ko-KR" altLang="en-US" b="1" dirty="0" err="1" smtClean="0"/>
              <a:t>플로우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951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6600" b="0"/>
              <a:t>메인페이지</a:t>
            </a:r>
            <a:r>
              <a:rPr lang="ko-KR" altLang="en-US" sz="4400" b="0"/>
              <a:t> </a:t>
            </a:r>
            <a:r>
              <a:rPr lang="en-US" altLang="ko-KR" sz="4400" b="0"/>
              <a:t>-  </a:t>
            </a:r>
            <a:r>
              <a:rPr lang="ko-KR" altLang="en-US" sz="4400" b="0"/>
              <a:t>컨텐츠</a:t>
            </a:r>
            <a:endParaRPr lang="ko-KR" altLang="en-US" sz="44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20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6600" b="0"/>
              <a:t>메인페이지</a:t>
            </a:r>
            <a:r>
              <a:rPr lang="ko-KR" altLang="en-US" sz="4400" b="0"/>
              <a:t> </a:t>
            </a:r>
            <a:r>
              <a:rPr lang="en-US" altLang="ko-KR" sz="4400" b="0"/>
              <a:t>-  </a:t>
            </a:r>
            <a:r>
              <a:rPr lang="en-US" altLang="ko-KR" sz="4400" b="0" smtClean="0"/>
              <a:t>Footer</a:t>
            </a:r>
            <a:endParaRPr lang="ko-KR" altLang="en-US" sz="44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6600" b="0"/>
              <a:t>로그인 페이지</a:t>
            </a:r>
            <a:r>
              <a:rPr lang="ko-KR" altLang="en-US" sz="4400" b="0"/>
              <a:t> </a:t>
            </a:r>
            <a:endParaRPr lang="ko-KR" altLang="en-US" sz="4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67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6600" b="0"/>
              <a:t>메인페이지</a:t>
            </a:r>
            <a:r>
              <a:rPr lang="ko-KR" altLang="en-US" sz="4400" b="0"/>
              <a:t> </a:t>
            </a:r>
            <a:r>
              <a:rPr lang="en-US" altLang="ko-KR" sz="4400" b="0"/>
              <a:t>- </a:t>
            </a:r>
            <a:r>
              <a:rPr lang="ko-KR" altLang="en-US" sz="4400" b="0"/>
              <a:t>모바일</a:t>
            </a:r>
            <a:endParaRPr lang="ko-KR" altLang="en-US" sz="4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28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6600" b="0"/>
              <a:t>로그인 페이지</a:t>
            </a:r>
            <a:r>
              <a:rPr lang="ko-KR" altLang="en-US" sz="4400" b="0"/>
              <a:t> </a:t>
            </a:r>
            <a:endParaRPr lang="ko-KR" altLang="en-US" sz="44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35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4400" b="0"/>
              <a:t>세미나존 </a:t>
            </a:r>
            <a:r>
              <a:rPr lang="ko-KR" altLang="en-US" sz="4400" b="0" smtClean="0"/>
              <a:t>정보</a:t>
            </a:r>
            <a:endParaRPr lang="ko-KR" altLang="en-US" sz="44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510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4400" b="0"/>
              <a:t>세미나존 </a:t>
            </a:r>
            <a:r>
              <a:rPr lang="ko-KR" altLang="en-US" sz="4400" b="0" smtClean="0"/>
              <a:t>정보</a:t>
            </a:r>
            <a:r>
              <a:rPr lang="en-US" altLang="ko-KR" sz="4400" b="0" smtClean="0"/>
              <a:t>-</a:t>
            </a:r>
            <a:r>
              <a:rPr lang="ko-KR" altLang="en-US" sz="4400" b="0" smtClean="0"/>
              <a:t>모바일</a:t>
            </a:r>
            <a:endParaRPr lang="ko-KR" altLang="en-US" sz="4400" b="0" dirty="0"/>
          </a:p>
        </p:txBody>
      </p:sp>
      <p:sp>
        <p:nvSpPr>
          <p:cNvPr id="14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9;g7c553259d1_0_81"/>
          <p:cNvGraphicFramePr/>
          <p:nvPr>
            <p:extLst/>
          </p:nvPr>
        </p:nvGraphicFramePr>
        <p:xfrm>
          <a:off x="8099052" y="4239106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99052" y="3324810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32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4400" b="0"/>
              <a:t>세미나존 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05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4400" b="0"/>
              <a:t>세미나존 후기 </a:t>
            </a:r>
            <a:r>
              <a:rPr lang="ko-KR" altLang="en-US" sz="4400" b="0" smtClean="0"/>
              <a:t>목록 </a:t>
            </a:r>
            <a:r>
              <a:rPr lang="en-US" altLang="ko-KR" sz="4400" b="0" smtClean="0"/>
              <a:t>-</a:t>
            </a:r>
            <a:r>
              <a:rPr lang="ko-KR" altLang="en-US" sz="4400" b="0" smtClean="0"/>
              <a:t>상세내용</a:t>
            </a:r>
            <a:endParaRPr lang="ko-KR" altLang="en-US" sz="44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58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4400" b="0"/>
              <a:t>세미나존 후기 </a:t>
            </a:r>
            <a:r>
              <a:rPr lang="ko-KR" altLang="en-US" sz="4400" b="0" smtClean="0"/>
              <a:t>목록 </a:t>
            </a:r>
            <a:r>
              <a:rPr lang="en-US" altLang="ko-KR" sz="4400" b="0" smtClean="0"/>
              <a:t>-</a:t>
            </a:r>
            <a:r>
              <a:rPr lang="ko-KR" altLang="en-US" sz="4400" b="0" smtClean="0"/>
              <a:t>모바일</a:t>
            </a:r>
            <a:endParaRPr lang="ko-KR" altLang="en-US" sz="4400" b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213590" y="4214392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13590" y="3126690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611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유저 </a:t>
            </a:r>
            <a:r>
              <a:rPr lang="ko-KR" altLang="en-US" dirty="0" err="1" smtClean="0"/>
              <a:t>플로우</a:t>
            </a:r>
            <a:endParaRPr lang="ko-KR" altLang="en-US" dirty="0"/>
          </a:p>
        </p:txBody>
      </p:sp>
      <p:pic>
        <p:nvPicPr>
          <p:cNvPr id="5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2" y="289475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13"/>
          <p:cNvSpPr txBox="1"/>
          <p:nvPr/>
        </p:nvSpPr>
        <p:spPr>
          <a:xfrm>
            <a:off x="27755" y="426406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 dirty="0"/>
              <a:t>사용자</a:t>
            </a:r>
            <a:endParaRPr sz="1333" b="1" dirty="0"/>
          </a:p>
        </p:txBody>
      </p:sp>
      <p:pic>
        <p:nvPicPr>
          <p:cNvPr id="7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82434" y="2737684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1;p13"/>
          <p:cNvSpPr txBox="1"/>
          <p:nvPr/>
        </p:nvSpPr>
        <p:spPr>
          <a:xfrm>
            <a:off x="10968434" y="4213101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 dirty="0"/>
              <a:t>관리자</a:t>
            </a:r>
            <a:endParaRPr sz="1333" b="1" dirty="0"/>
          </a:p>
        </p:txBody>
      </p:sp>
      <p:cxnSp>
        <p:nvCxnSpPr>
          <p:cNvPr id="9" name="Google Shape;101;p13"/>
          <p:cNvCxnSpPr>
            <a:stCxn id="7" idx="1"/>
            <a:endCxn id="57" idx="3"/>
          </p:cNvCxnSpPr>
          <p:nvPr/>
        </p:nvCxnSpPr>
        <p:spPr>
          <a:xfrm flipH="1">
            <a:off x="9920084" y="3445684"/>
            <a:ext cx="1362350" cy="29766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03;p13"/>
          <p:cNvCxnSpPr>
            <a:stCxn id="7" idx="1"/>
            <a:endCxn id="14" idx="3"/>
          </p:cNvCxnSpPr>
          <p:nvPr/>
        </p:nvCxnSpPr>
        <p:spPr>
          <a:xfrm flipH="1" flipV="1">
            <a:off x="9920084" y="2621747"/>
            <a:ext cx="1362350" cy="8239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4;p13"/>
          <p:cNvCxnSpPr>
            <a:stCxn id="7" idx="1"/>
            <a:endCxn id="12" idx="3"/>
          </p:cNvCxnSpPr>
          <p:nvPr/>
        </p:nvCxnSpPr>
        <p:spPr>
          <a:xfrm flipH="1">
            <a:off x="9920084" y="3445684"/>
            <a:ext cx="1362350" cy="853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5;p13"/>
          <p:cNvSpPr/>
          <p:nvPr/>
        </p:nvSpPr>
        <p:spPr>
          <a:xfrm>
            <a:off x="8050484" y="3275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관리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3" name="Google Shape;114;p13"/>
          <p:cNvSpPr/>
          <p:nvPr/>
        </p:nvSpPr>
        <p:spPr>
          <a:xfrm>
            <a:off x="8050484" y="532973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게시판 관리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en-US" altLang="ko-KR" sz="1300" dirty="0" smtClean="0">
                <a:ea typeface="맑은 고딕"/>
              </a:rPr>
              <a:t>(Q&amp;A</a:t>
            </a:r>
            <a:r>
              <a:rPr lang="ko-KR" altLang="en-US" sz="1300" dirty="0" smtClean="0">
                <a:ea typeface="맑은 고딕"/>
              </a:rPr>
              <a:t>답변</a:t>
            </a:r>
            <a:r>
              <a:rPr lang="en-US" altLang="ko-KR" sz="1300" dirty="0" smtClean="0">
                <a:ea typeface="맑은 고딕"/>
              </a:rPr>
              <a:t>)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4" name="Google Shape;96;p13"/>
          <p:cNvSpPr/>
          <p:nvPr/>
        </p:nvSpPr>
        <p:spPr>
          <a:xfrm>
            <a:off x="8050484" y="236574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/>
              <a:t>회원 관리</a:t>
            </a:r>
            <a:endParaRPr sz="1333"/>
          </a:p>
        </p:txBody>
      </p:sp>
      <p:cxnSp>
        <p:nvCxnSpPr>
          <p:cNvPr id="15" name="Google Shape;116;p13"/>
          <p:cNvCxnSpPr>
            <a:cxnSpLocks/>
            <a:stCxn id="7" idx="1"/>
            <a:endCxn id="58" idx="3"/>
          </p:cNvCxnSpPr>
          <p:nvPr/>
        </p:nvCxnSpPr>
        <p:spPr>
          <a:xfrm flipH="1" flipV="1">
            <a:off x="9920084" y="1802141"/>
            <a:ext cx="1362350" cy="16435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17;p13"/>
          <p:cNvCxnSpPr>
            <a:stCxn id="7" idx="1"/>
            <a:endCxn id="13" idx="3"/>
          </p:cNvCxnSpPr>
          <p:nvPr/>
        </p:nvCxnSpPr>
        <p:spPr>
          <a:xfrm flipH="1">
            <a:off x="9920084" y="3445684"/>
            <a:ext cx="1362350" cy="2140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2;p13">
            <a:extLst>
              <a:ext uri="{FF2B5EF4-FFF2-40B4-BE49-F238E27FC236}">
                <a16:creationId xmlns="" xmlns:a16="http://schemas.microsoft.com/office/drawing/2014/main" id="{D4EAD755-BB98-41D1-9C16-8CC51AD0D492}"/>
              </a:ext>
            </a:extLst>
          </p:cNvPr>
          <p:cNvSpPr/>
          <p:nvPr/>
        </p:nvSpPr>
        <p:spPr>
          <a:xfrm>
            <a:off x="1378047" y="366028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조회</a:t>
            </a:r>
          </a:p>
        </p:txBody>
      </p:sp>
      <p:sp>
        <p:nvSpPr>
          <p:cNvPr id="18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1378047" y="546618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00" dirty="0" smtClean="0"/>
              <a:t>e-Zone Q&amp;A </a:t>
            </a:r>
            <a:r>
              <a:rPr lang="ko-KR" altLang="en-US" sz="1300" dirty="0">
                <a:ea typeface="맑은 고딕"/>
              </a:rPr>
              <a:t>등록</a:t>
            </a:r>
            <a:endParaRPr sz="1300" dirty="0">
              <a:ea typeface="맑은 고딕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772C3FB8-3FDC-4065-966D-CC2A9530C386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771592" y="3602755"/>
            <a:ext cx="606455" cy="26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771592" y="3602755"/>
            <a:ext cx="606455" cy="206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4572787" y="377054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참여 신청</a:t>
            </a:r>
          </a:p>
        </p:txBody>
      </p:sp>
      <p:sp>
        <p:nvSpPr>
          <p:cNvPr id="22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239021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조회</a:t>
            </a:r>
            <a:endParaRPr lang="ko-KR" altLang="en-US" sz="1300" dirty="0">
              <a:ea typeface="맑은 고딕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CE2FE515-B154-4255-AE81-D1963396C1ED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71592" y="3602755"/>
            <a:ext cx="606455" cy="93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771592" y="2596291"/>
            <a:ext cx="606455" cy="100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1414458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로그인 </a:t>
            </a:r>
            <a:r>
              <a:rPr lang="en-US" altLang="ko-KR" sz="1333" dirty="0"/>
              <a:t>/ </a:t>
            </a:r>
            <a:r>
              <a:rPr lang="ko-KR" altLang="en-US" sz="1333" dirty="0"/>
              <a:t>회원가입</a:t>
            </a:r>
            <a:endParaRPr sz="1333" dirty="0"/>
          </a:p>
        </p:txBody>
      </p:sp>
      <p:sp>
        <p:nvSpPr>
          <p:cNvPr id="2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1327932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메인화면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7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629046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smtClean="0">
                <a:ea typeface="맑은 고딕"/>
              </a:rPr>
              <a:t>게시판 확인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8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378047" y="487960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불량 </a:t>
            </a:r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신고</a:t>
            </a:r>
          </a:p>
        </p:txBody>
      </p:sp>
      <p:sp>
        <p:nvSpPr>
          <p:cNvPr id="29" name="Google Shape;105;p13"/>
          <p:cNvSpPr/>
          <p:nvPr/>
        </p:nvSpPr>
        <p:spPr>
          <a:xfrm>
            <a:off x="8050484" y="421621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관리</a:t>
            </a:r>
            <a:endParaRPr sz="1333" dirty="0"/>
          </a:p>
        </p:txBody>
      </p:sp>
      <p:sp>
        <p:nvSpPr>
          <p:cNvPr id="30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1860776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마이페이지</a:t>
            </a:r>
            <a:endParaRPr sz="1333" dirty="0"/>
          </a:p>
        </p:txBody>
      </p:sp>
      <p:sp>
        <p:nvSpPr>
          <p:cNvPr id="31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609855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공지사항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2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643878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FAQ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3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5758324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Q&amp;A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4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378047" y="43334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조회 및 등록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5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4572787" y="5109502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참가신청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2307094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대여 예</a:t>
            </a:r>
            <a:r>
              <a:rPr lang="ko-KR" altLang="en-US" sz="1300" dirty="0">
                <a:ea typeface="맑은 고딕"/>
              </a:rPr>
              <a:t>약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ko-KR" altLang="en-US" sz="1300" dirty="0" smtClean="0">
                <a:ea typeface="맑은 고딕"/>
              </a:rPr>
              <a:t>및 세미나 개최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7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421686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문의하기</a:t>
            </a:r>
            <a:endParaRPr sz="1300" dirty="0">
              <a:ea typeface="맑은 고딕"/>
            </a:endParaRPr>
          </a:p>
        </p:txBody>
      </p:sp>
      <p:sp>
        <p:nvSpPr>
          <p:cNvPr id="38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2877913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문의하기</a:t>
            </a:r>
            <a:endParaRPr sz="1300" dirty="0">
              <a:ea typeface="맑은 고딕"/>
            </a:endParaRPr>
          </a:p>
        </p:txBody>
      </p:sp>
      <p:sp>
        <p:nvSpPr>
          <p:cNvPr id="39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4663185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후기</a:t>
            </a:r>
            <a:endParaRPr sz="1300" dirty="0">
              <a:ea typeface="맑은 고딕"/>
            </a:endParaRPr>
          </a:p>
        </p:txBody>
      </p:sp>
      <p:sp>
        <p:nvSpPr>
          <p:cNvPr id="40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3324231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후기</a:t>
            </a:r>
            <a:endParaRPr sz="1300" dirty="0">
              <a:ea typeface="맑은 고딕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771592" y="1534004"/>
            <a:ext cx="606455" cy="206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CE2FE515-B154-4255-AE81-D1963396C1ED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771592" y="3602755"/>
            <a:ext cx="606455" cy="148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" idx="3"/>
            <a:endCxn id="27" idx="1"/>
          </p:cNvCxnSpPr>
          <p:nvPr/>
        </p:nvCxnSpPr>
        <p:spPr>
          <a:xfrm>
            <a:off x="771592" y="3602755"/>
            <a:ext cx="606455" cy="289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3597673" y="1534004"/>
            <a:ext cx="975114" cy="2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3597673" y="1534004"/>
            <a:ext cx="975114" cy="47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 flipV="1">
            <a:off x="3597673" y="2513166"/>
            <a:ext cx="975114" cy="8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38" idx="1"/>
          </p:cNvCxnSpPr>
          <p:nvPr/>
        </p:nvCxnSpPr>
        <p:spPr>
          <a:xfrm>
            <a:off x="3597673" y="2596291"/>
            <a:ext cx="975114" cy="42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3597673" y="2596291"/>
            <a:ext cx="975114" cy="87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3597673" y="3866360"/>
            <a:ext cx="975114" cy="4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3597673" y="3866360"/>
            <a:ext cx="975114" cy="49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3597673" y="3866360"/>
            <a:ext cx="975114" cy="94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597673" y="4539501"/>
            <a:ext cx="975114" cy="71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3597673" y="5672253"/>
            <a:ext cx="975114" cy="2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3597673" y="5902145"/>
            <a:ext cx="975114" cy="5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3597673" y="6242378"/>
            <a:ext cx="975114" cy="25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3597673" y="6496540"/>
            <a:ext cx="975114" cy="8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oogle Shape;96;p13"/>
          <p:cNvSpPr/>
          <p:nvPr/>
        </p:nvSpPr>
        <p:spPr>
          <a:xfrm>
            <a:off x="8050484" y="616634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관리자 계정</a:t>
            </a:r>
            <a:r>
              <a:rPr lang="ko" altLang="en-US" sz="1333" dirty="0" smtClean="0"/>
              <a:t> </a:t>
            </a:r>
            <a:r>
              <a:rPr lang="ko" altLang="en-US" sz="1333" dirty="0"/>
              <a:t>관리</a:t>
            </a:r>
            <a:endParaRPr sz="1333" dirty="0"/>
          </a:p>
        </p:txBody>
      </p:sp>
      <p:sp>
        <p:nvSpPr>
          <p:cNvPr id="58" name="Google Shape;96;p13"/>
          <p:cNvSpPr/>
          <p:nvPr/>
        </p:nvSpPr>
        <p:spPr>
          <a:xfrm>
            <a:off x="8050484" y="154614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 err="1"/>
              <a:t>메인화면</a:t>
            </a:r>
            <a:r>
              <a:rPr lang="ko-KR" altLang="en-US" sz="1400" dirty="0"/>
              <a:t> 관리</a:t>
            </a:r>
          </a:p>
          <a:p>
            <a:pPr algn="ctr"/>
            <a:r>
              <a:rPr lang="ko-KR" altLang="en-US" sz="1400" dirty="0"/>
              <a:t>(</a:t>
            </a:r>
            <a:r>
              <a:rPr lang="ko-KR" altLang="en-US" sz="1400" dirty="0" err="1"/>
              <a:t>캐러셀</a:t>
            </a:r>
            <a:r>
              <a:rPr lang="ko-KR" altLang="en-US" sz="1400" dirty="0"/>
              <a:t> 이미지)</a:t>
            </a:r>
          </a:p>
        </p:txBody>
      </p:sp>
      <p:cxnSp>
        <p:nvCxnSpPr>
          <p:cNvPr id="59" name="Google Shape;103;p13"/>
          <p:cNvCxnSpPr>
            <a:stCxn id="14" idx="1"/>
            <a:endCxn id="25" idx="3"/>
          </p:cNvCxnSpPr>
          <p:nvPr/>
        </p:nvCxnSpPr>
        <p:spPr>
          <a:xfrm flipH="1" flipV="1">
            <a:off x="6792413" y="1558279"/>
            <a:ext cx="1258071" cy="10634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03;p13"/>
          <p:cNvCxnSpPr>
            <a:stCxn id="14" idx="1"/>
            <a:endCxn id="30" idx="3"/>
          </p:cNvCxnSpPr>
          <p:nvPr/>
        </p:nvCxnSpPr>
        <p:spPr>
          <a:xfrm flipH="1" flipV="1">
            <a:off x="6792413" y="2004597"/>
            <a:ext cx="1258071" cy="617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103;p13"/>
          <p:cNvCxnSpPr>
            <a:stCxn id="12" idx="1"/>
            <a:endCxn id="36" idx="3"/>
          </p:cNvCxnSpPr>
          <p:nvPr/>
        </p:nvCxnSpPr>
        <p:spPr>
          <a:xfrm flipH="1" flipV="1">
            <a:off x="6792413" y="2513166"/>
            <a:ext cx="1258071" cy="10178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03;p13"/>
          <p:cNvCxnSpPr>
            <a:stCxn id="12" idx="1"/>
            <a:endCxn id="38" idx="3"/>
          </p:cNvCxnSpPr>
          <p:nvPr/>
        </p:nvCxnSpPr>
        <p:spPr>
          <a:xfrm flipH="1" flipV="1">
            <a:off x="6792413" y="3021734"/>
            <a:ext cx="1258071" cy="5093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03;p13"/>
          <p:cNvCxnSpPr>
            <a:stCxn id="29" idx="1"/>
            <a:endCxn id="21" idx="3"/>
          </p:cNvCxnSpPr>
          <p:nvPr/>
        </p:nvCxnSpPr>
        <p:spPr>
          <a:xfrm flipH="1" flipV="1">
            <a:off x="6792413" y="3914370"/>
            <a:ext cx="1258071" cy="5578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103;p13"/>
          <p:cNvCxnSpPr>
            <a:stCxn id="13" idx="1"/>
            <a:endCxn id="33" idx="3"/>
          </p:cNvCxnSpPr>
          <p:nvPr/>
        </p:nvCxnSpPr>
        <p:spPr>
          <a:xfrm flipH="1">
            <a:off x="6792413" y="5585734"/>
            <a:ext cx="1258071" cy="3164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103;p13"/>
          <p:cNvCxnSpPr>
            <a:stCxn id="13" idx="1"/>
            <a:endCxn id="31" idx="3"/>
          </p:cNvCxnSpPr>
          <p:nvPr/>
        </p:nvCxnSpPr>
        <p:spPr>
          <a:xfrm flipH="1">
            <a:off x="6792413" y="5585734"/>
            <a:ext cx="1258071" cy="6566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103;p13"/>
          <p:cNvCxnSpPr>
            <a:stCxn id="13" idx="1"/>
            <a:endCxn id="32" idx="3"/>
          </p:cNvCxnSpPr>
          <p:nvPr/>
        </p:nvCxnSpPr>
        <p:spPr>
          <a:xfrm flipH="1">
            <a:off x="6792413" y="5585734"/>
            <a:ext cx="1258071" cy="9968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104;p13"/>
          <p:cNvCxnSpPr>
            <a:stCxn id="7" idx="1"/>
            <a:endCxn id="29" idx="3"/>
          </p:cNvCxnSpPr>
          <p:nvPr/>
        </p:nvCxnSpPr>
        <p:spPr>
          <a:xfrm flipH="1">
            <a:off x="9920084" y="3445684"/>
            <a:ext cx="1362350" cy="10265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4244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4000" b="0"/>
              <a:t>세미나존 후기 </a:t>
            </a:r>
            <a:r>
              <a:rPr lang="ko-KR" altLang="en-US" sz="4000" b="0" smtClean="0"/>
              <a:t>목록</a:t>
            </a:r>
            <a:r>
              <a:rPr lang="en-US" altLang="ko-KR" sz="4000" b="0" smtClean="0"/>
              <a:t>(</a:t>
            </a:r>
            <a:r>
              <a:rPr lang="ko-KR" altLang="en-US" sz="4000" b="0" smtClean="0"/>
              <a:t>상세내용</a:t>
            </a:r>
            <a:r>
              <a:rPr lang="en-US" altLang="ko-KR" sz="4000" b="0" smtClean="0"/>
              <a:t>)</a:t>
            </a:r>
            <a:r>
              <a:rPr lang="ko-KR" altLang="en-US" sz="4000" b="0" smtClean="0"/>
              <a:t>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모바일</a:t>
            </a:r>
            <a:endParaRPr lang="ko-KR" altLang="en-US" sz="4000" b="0"/>
          </a:p>
        </p:txBody>
      </p:sp>
      <p:sp>
        <p:nvSpPr>
          <p:cNvPr id="12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193244" y="42308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193244" y="3326593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135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4000" b="0"/>
              <a:t>캐러셀 배너 관리</a:t>
            </a: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164212" y="3896124"/>
          <a:ext cx="2869750" cy="6591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2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/>
          </p:nvPr>
        </p:nvGraphicFramePr>
        <p:xfrm>
          <a:off x="8164212" y="3019210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995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4000" b="0"/>
              <a:t>회원정보관리</a:t>
            </a:r>
            <a:r>
              <a:rPr lang="en-US" altLang="ko-KR" sz="4000" b="0"/>
              <a:t>(</a:t>
            </a:r>
            <a:r>
              <a:rPr lang="ko-KR" altLang="en-US" sz="4000" b="0"/>
              <a:t>관리자</a:t>
            </a:r>
            <a:r>
              <a:rPr lang="en-US" altLang="ko-KR" sz="4000" b="0"/>
              <a:t>)</a:t>
            </a:r>
            <a:endParaRPr lang="ko-KR" altLang="en-US" sz="4000" b="0"/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>
            <p:extLst/>
          </p:nvPr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0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4000" b="0"/>
              <a:t>세미나존 관리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73596" y="41100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73596" y="314080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491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4000" b="0"/>
              <a:t>세미나존 등록 및 수정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71304" y="272352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4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71304" y="1654293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305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46717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486746765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094941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25885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324349" y="224186"/>
            <a:ext cx="350608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305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956217882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842435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513507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781903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02649" y="253719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594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9126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230691487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94607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52767" y="194747"/>
            <a:ext cx="384752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3-1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330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978300015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993080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544777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28482" y="258745"/>
            <a:ext cx="384752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3-2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165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요구사항 정의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324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9856724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77487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448995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31601" y="233100"/>
            <a:ext cx="384752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3-3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855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36078572"/>
              </p:ext>
            </p:extLst>
          </p:nvPr>
        </p:nvGraphicFramePr>
        <p:xfrm>
          <a:off x="851812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083392"/>
              </p:ext>
            </p:extLst>
          </p:nvPr>
        </p:nvGraphicFramePr>
        <p:xfrm>
          <a:off x="851812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31601" y="234574"/>
            <a:ext cx="384752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</a:rPr>
              <a:t>– 4-1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68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99176944"/>
              </p:ext>
            </p:extLst>
          </p:nvPr>
        </p:nvGraphicFramePr>
        <p:xfrm>
          <a:off x="849411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117838"/>
            <a:ext cx="243797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109656"/>
              </p:ext>
            </p:extLst>
          </p:nvPr>
        </p:nvGraphicFramePr>
        <p:xfrm>
          <a:off x="131601" y="1297459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42" y="2966439"/>
            <a:ext cx="2539611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064058" y="3028152"/>
            <a:ext cx="865436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040" y="4339717"/>
            <a:ext cx="1255744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524" y="4297282"/>
            <a:ext cx="352474" cy="181000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911396"/>
              </p:ext>
            </p:extLst>
          </p:nvPr>
        </p:nvGraphicFramePr>
        <p:xfrm>
          <a:off x="849411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31601" y="227720"/>
            <a:ext cx="384752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4-2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555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644005801"/>
              </p:ext>
            </p:extLst>
          </p:nvPr>
        </p:nvGraphicFramePr>
        <p:xfrm>
          <a:off x="8465079" y="238830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664056"/>
              </p:ext>
            </p:extLst>
          </p:nvPr>
        </p:nvGraphicFramePr>
        <p:xfrm>
          <a:off x="8465079" y="126645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3317" y="250114"/>
            <a:ext cx="384752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4-3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397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4730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106091004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26725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0178" y="222900"/>
            <a:ext cx="362861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734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213351090"/>
              </p:ext>
            </p:extLst>
          </p:nvPr>
        </p:nvGraphicFramePr>
        <p:xfrm>
          <a:off x="849424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433848"/>
              </p:ext>
            </p:extLst>
          </p:nvPr>
        </p:nvGraphicFramePr>
        <p:xfrm>
          <a:off x="849424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263816" y="247613"/>
            <a:ext cx="412736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683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550379005"/>
              </p:ext>
            </p:extLst>
          </p:nvPr>
        </p:nvGraphicFramePr>
        <p:xfrm>
          <a:off x="8550875" y="2392244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43" y="1392195"/>
            <a:ext cx="2648016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223558"/>
              </p:ext>
            </p:extLst>
          </p:nvPr>
        </p:nvGraphicFramePr>
        <p:xfrm>
          <a:off x="8550875" y="1270394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1601" y="168110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029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186129792"/>
              </p:ext>
            </p:extLst>
          </p:nvPr>
        </p:nvGraphicFramePr>
        <p:xfrm>
          <a:off x="8460259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3" y="1479957"/>
            <a:ext cx="2455266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321587"/>
              </p:ext>
            </p:extLst>
          </p:nvPr>
        </p:nvGraphicFramePr>
        <p:xfrm>
          <a:off x="8460259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31601" y="168110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21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03957489"/>
              </p:ext>
            </p:extLst>
          </p:nvPr>
        </p:nvGraphicFramePr>
        <p:xfrm>
          <a:off x="853439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831220"/>
              </p:ext>
            </p:extLst>
          </p:nvPr>
        </p:nvGraphicFramePr>
        <p:xfrm>
          <a:off x="853439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31601" y="247614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773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934940704"/>
              </p:ext>
            </p:extLst>
          </p:nvPr>
        </p:nvGraphicFramePr>
        <p:xfrm>
          <a:off x="8517924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731345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31601" y="239375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- 6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171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562629" y="813858"/>
            <a:ext cx="8707437" cy="5883275"/>
            <a:chOff x="1376363" y="813858"/>
            <a:chExt cx="9286875" cy="6385444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363" y="813858"/>
              <a:ext cx="9286875" cy="1809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2927" y="2625187"/>
              <a:ext cx="9210675" cy="1133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09" y="3741727"/>
              <a:ext cx="9229725" cy="2076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7051" y="5818177"/>
              <a:ext cx="9201150" cy="1381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4019394661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30111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1601" y="168110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- 7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182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699252820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884101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7666" y="234014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- 8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577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322426405"/>
              </p:ext>
            </p:extLst>
          </p:nvPr>
        </p:nvGraphicFramePr>
        <p:xfrm>
          <a:off x="8460259" y="2420255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2849243" y="1577027"/>
            <a:ext cx="2795073" cy="4760920"/>
            <a:chOff x="2808054" y="1804087"/>
            <a:chExt cx="2795073" cy="47609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8055" y="1886464"/>
              <a:ext cx="2622079" cy="362384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8054" y="5310953"/>
              <a:ext cx="2622079" cy="125405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3548" y="1804087"/>
              <a:ext cx="209579" cy="4760920"/>
            </a:xfrm>
            <a:prstGeom prst="rect">
              <a:avLst/>
            </a:prstGeom>
          </p:spPr>
        </p:pic>
      </p:grp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496811"/>
              </p:ext>
            </p:extLst>
          </p:nvPr>
        </p:nvGraphicFramePr>
        <p:xfrm>
          <a:off x="8460259" y="1298405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66372" y="235378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- 9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082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53834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4060272521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159186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8344" y="230547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005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4109860444"/>
              </p:ext>
            </p:extLst>
          </p:nvPr>
        </p:nvGraphicFramePr>
        <p:xfrm>
          <a:off x="852899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267538"/>
              </p:ext>
            </p:extLst>
          </p:nvPr>
        </p:nvGraphicFramePr>
        <p:xfrm>
          <a:off x="852899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46759" y="278426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794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388331271"/>
              </p:ext>
            </p:extLst>
          </p:nvPr>
        </p:nvGraphicFramePr>
        <p:xfrm>
          <a:off x="849989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96712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82706"/>
              </p:ext>
            </p:extLst>
          </p:nvPr>
        </p:nvGraphicFramePr>
        <p:xfrm>
          <a:off x="849989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18344" y="278915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493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253820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2958581235"/>
              </p:ext>
            </p:extLst>
          </p:nvPr>
        </p:nvGraphicFramePr>
        <p:xfrm>
          <a:off x="8516041" y="240252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148450"/>
              </p:ext>
            </p:extLst>
          </p:nvPr>
        </p:nvGraphicFramePr>
        <p:xfrm>
          <a:off x="8516041" y="1280670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44673" y="278915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520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044264306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237989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547278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80656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8091" y="273115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908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283149569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26588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799327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33420" y="275969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865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35487845"/>
              </p:ext>
            </p:extLst>
          </p:nvPr>
        </p:nvGraphicFramePr>
        <p:xfrm>
          <a:off x="8509686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76646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831828"/>
              </p:ext>
            </p:extLst>
          </p:nvPr>
        </p:nvGraphicFramePr>
        <p:xfrm>
          <a:off x="8509686" y="1273691"/>
          <a:ext cx="3491813" cy="849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50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83995" y="222900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026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DB </a:t>
            </a:r>
            <a:r>
              <a:rPr lang="ko-KR" altLang="en-US" b="1" dirty="0" smtClean="0"/>
              <a:t>설계 초안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313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664610907"/>
              </p:ext>
            </p:extLst>
          </p:nvPr>
        </p:nvGraphicFramePr>
        <p:xfrm>
          <a:off x="849321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387579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657886"/>
              </p:ext>
            </p:extLst>
          </p:nvPr>
        </p:nvGraphicFramePr>
        <p:xfrm>
          <a:off x="849321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60987" y="311663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137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249221940"/>
              </p:ext>
            </p:extLst>
          </p:nvPr>
        </p:nvGraphicFramePr>
        <p:xfrm>
          <a:off x="852616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595865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077750"/>
              </p:ext>
            </p:extLst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09955"/>
              </p:ext>
            </p:extLst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084482"/>
              </p:ext>
            </p:extLst>
          </p:nvPr>
        </p:nvGraphicFramePr>
        <p:xfrm>
          <a:off x="852616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31601" y="215387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515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777097136"/>
              </p:ext>
            </p:extLst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72580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78122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928400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47940"/>
              </p:ext>
            </p:extLst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31601" y="273112"/>
            <a:ext cx="265329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sz="1500">
                <a:solidFill>
                  <a:srgbClr val="0070C0"/>
                </a:solidFill>
              </a:defRPr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예약 관리</a:t>
            </a:r>
            <a:endParaRPr lang="en-US" altLang="ko-KR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842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515179516"/>
              </p:ext>
            </p:extLst>
          </p:nvPr>
        </p:nvGraphicFramePr>
        <p:xfrm>
          <a:off x="8518349" y="239590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330424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273725"/>
              </p:ext>
            </p:extLst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756352"/>
              </p:ext>
            </p:extLst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274885"/>
              </p:ext>
            </p:extLst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135293"/>
              </p:ext>
            </p:extLst>
          </p:nvPr>
        </p:nvGraphicFramePr>
        <p:xfrm>
          <a:off x="8518349" y="127405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9722" y="242180"/>
            <a:ext cx="41312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sz="1500">
                <a:solidFill>
                  <a:srgbClr val="0070C0"/>
                </a:solidFill>
              </a:defRPr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예약 관리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modal1</a:t>
            </a:r>
          </a:p>
        </p:txBody>
      </p:sp>
    </p:spTree>
    <p:extLst>
      <p:ext uri="{BB962C8B-B14F-4D97-AF65-F5344CB8AC3E}">
        <p14:creationId xmlns:p14="http://schemas.microsoft.com/office/powerpoint/2010/main" val="149678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2712238"/>
              </p:ext>
            </p:extLst>
          </p:nvPr>
        </p:nvGraphicFramePr>
        <p:xfrm>
          <a:off x="8509686" y="2411808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467423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470972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662814"/>
              </p:ext>
            </p:extLst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781458"/>
              </p:ext>
            </p:extLst>
          </p:nvPr>
        </p:nvGraphicFramePr>
        <p:xfrm>
          <a:off x="8509686" y="1289958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31601" y="301845"/>
            <a:ext cx="41312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sz="1500">
                <a:solidFill>
                  <a:srgbClr val="0070C0"/>
                </a:solidFill>
              </a:defRPr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예약 관리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modal2</a:t>
            </a:r>
          </a:p>
        </p:txBody>
      </p:sp>
    </p:spTree>
    <p:extLst>
      <p:ext uri="{BB962C8B-B14F-4D97-AF65-F5344CB8AC3E}">
        <p14:creationId xmlns:p14="http://schemas.microsoft.com/office/powerpoint/2010/main" val="262221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841945785"/>
              </p:ext>
            </p:extLst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700035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587370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790295"/>
              </p:ext>
            </p:extLst>
          </p:nvPr>
        </p:nvGraphicFramePr>
        <p:xfrm>
          <a:off x="8509686" y="1277341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01410" y="226705"/>
            <a:ext cx="41312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sz="1500">
                <a:solidFill>
                  <a:srgbClr val="0070C0"/>
                </a:solidFill>
              </a:defRPr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예약 관리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modal3</a:t>
            </a:r>
          </a:p>
        </p:txBody>
      </p:sp>
    </p:spTree>
    <p:extLst>
      <p:ext uri="{BB962C8B-B14F-4D97-AF65-F5344CB8AC3E}">
        <p14:creationId xmlns:p14="http://schemas.microsoft.com/office/powerpoint/2010/main" val="61861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77651917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925007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>
                <a:solidFill>
                  <a:schemeClr val="bg1"/>
                </a:solidFill>
              </a:rPr>
              <a:t>회원가입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회원가입 폼</a:t>
            </a:r>
          </a:p>
        </p:txBody>
      </p:sp>
    </p:spTree>
    <p:extLst>
      <p:ext uri="{BB962C8B-B14F-4D97-AF65-F5344CB8AC3E}">
        <p14:creationId xmlns:p14="http://schemas.microsoft.com/office/powerpoint/2010/main" val="415355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10503770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517422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6571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>
                <a:solidFill>
                  <a:schemeClr val="bg1"/>
                </a:solidFill>
              </a:rPr>
              <a:t>회원가입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중복 확인 팝업</a:t>
            </a:r>
          </a:p>
        </p:txBody>
      </p:sp>
    </p:spTree>
    <p:extLst>
      <p:ext uri="{BB962C8B-B14F-4D97-AF65-F5344CB8AC3E}">
        <p14:creationId xmlns:p14="http://schemas.microsoft.com/office/powerpoint/2010/main" val="397697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35092954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91090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회원가입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완료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43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7553</Words>
  <Application>Microsoft Office PowerPoint</Application>
  <PresentationFormat>사용자 지정</PresentationFormat>
  <Paragraphs>2800</Paragraphs>
  <Slides>154</Slides>
  <Notes>52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154</vt:i4>
      </vt:variant>
    </vt:vector>
  </HeadingPairs>
  <TitlesOfParts>
    <vt:vector size="155" baseType="lpstr">
      <vt:lpstr>Office 테마</vt:lpstr>
      <vt:lpstr>e – Zone </vt:lpstr>
      <vt:lpstr>목차</vt:lpstr>
      <vt:lpstr>주제 선정 이유</vt:lpstr>
      <vt:lpstr>주제 선정 이유</vt:lpstr>
      <vt:lpstr>유저 플로우 </vt:lpstr>
      <vt:lpstr>유저 플로우</vt:lpstr>
      <vt:lpstr>요구사항 정의</vt:lpstr>
      <vt:lpstr>요구사항 정의</vt:lpstr>
      <vt:lpstr>DB 설계 초안</vt:lpstr>
      <vt:lpstr>DB 설계 초안</vt:lpstr>
      <vt:lpstr>진행 현황</vt:lpstr>
      <vt:lpstr>진행 현황</vt:lpstr>
      <vt:lpstr>화면 설계 및 구현</vt:lpstr>
      <vt:lpstr>PowerPoint 프레젠테이션</vt:lpstr>
      <vt:lpstr>메인페이지 - HEADER</vt:lpstr>
      <vt:lpstr>메인페이지 - HEADER</vt:lpstr>
      <vt:lpstr>메인페이지 -  컨텐츠</vt:lpstr>
      <vt:lpstr>메인페이지 -  Footer</vt:lpstr>
      <vt:lpstr>로그인 페이지 </vt:lpstr>
      <vt:lpstr>세미나존 정보</vt:lpstr>
      <vt:lpstr>세미나존 후기 목록</vt:lpstr>
      <vt:lpstr>세미나존 후기 목록 -상세내용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게시판 – Q&amp;A</vt:lpstr>
      <vt:lpstr>게시판 – Q&amp;A</vt:lpstr>
      <vt:lpstr>게시판 관리 – Q&amp;A</vt:lpstr>
      <vt:lpstr>게시판 관리 – Q&amp;A</vt:lpstr>
      <vt:lpstr>게시판 관리 – Q&amp;A</vt:lpstr>
      <vt:lpstr>이번 주 Feedback</vt:lpstr>
      <vt:lpstr>THANK  YOU</vt:lpstr>
      <vt:lpstr>PowerPoint 프레젠테이션</vt:lpstr>
      <vt:lpstr>메인페이지 - HEADER</vt:lpstr>
      <vt:lpstr>메인페이지 - HEADER</vt:lpstr>
      <vt:lpstr>메인페이지 -  컨텐츠</vt:lpstr>
      <vt:lpstr>메인페이지 -  Footer</vt:lpstr>
      <vt:lpstr>로그인 페이지 </vt:lpstr>
      <vt:lpstr>메인페이지 - 모바일</vt:lpstr>
      <vt:lpstr>로그인 페이지 </vt:lpstr>
      <vt:lpstr>세미나존 정보</vt:lpstr>
      <vt:lpstr>세미나존 정보-모바일</vt:lpstr>
      <vt:lpstr>세미나존 후기 목록</vt:lpstr>
      <vt:lpstr>세미나존 후기 목록 -상세내용</vt:lpstr>
      <vt:lpstr>세미나존 후기 목록 -모바일</vt:lpstr>
      <vt:lpstr>세미나존 후기 목록(상세내용) -모바일</vt:lpstr>
      <vt:lpstr>캐러셀 배너 관리</vt:lpstr>
      <vt:lpstr>회원정보관리(관리자)</vt:lpstr>
      <vt:lpstr>세미나존 관리</vt:lpstr>
      <vt:lpstr>세미나존 등록 및 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게시판 - 공지사항</vt:lpstr>
      <vt:lpstr>게시판 - 공지사항</vt:lpstr>
      <vt:lpstr>게시판 - 공지사항</vt:lpstr>
      <vt:lpstr>게시판 - FAQ</vt:lpstr>
      <vt:lpstr>게시판 - FAQ</vt:lpstr>
      <vt:lpstr>게시판 - FAQ</vt:lpstr>
      <vt:lpstr>게시판 – Q&amp;A</vt:lpstr>
      <vt:lpstr>게시판 – Q&amp;A</vt:lpstr>
      <vt:lpstr>게시판 – Q&amp;A</vt:lpstr>
      <vt:lpstr>게시판 관리 – 공지사항 관리</vt:lpstr>
      <vt:lpstr>게시판 관리 – 공지사항 관리</vt:lpstr>
      <vt:lpstr>게시판 관리 – 공지사항 관리</vt:lpstr>
      <vt:lpstr>PowerPoint 프레젠테이션</vt:lpstr>
      <vt:lpstr>게시판 관리 – FAQ</vt:lpstr>
      <vt:lpstr>게시판 관리 – FAQ</vt:lpstr>
      <vt:lpstr>PowerPoint 프레젠테이션</vt:lpstr>
      <vt:lpstr>게시판 관리 – FAQ</vt:lpstr>
      <vt:lpstr>게시판 관리 – Q&amp;A</vt:lpstr>
      <vt:lpstr>게시판 관리 – Q&amp;A</vt:lpstr>
      <vt:lpstr>게시판 관리 –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27</cp:revision>
  <dcterms:created xsi:type="dcterms:W3CDTF">2020-04-02T06:13:26Z</dcterms:created>
  <dcterms:modified xsi:type="dcterms:W3CDTF">2020-04-03T00:45:45Z</dcterms:modified>
</cp:coreProperties>
</file>